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2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4" r:id="rId3"/>
    <p:sldId id="28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7" r:id="rId32"/>
    <p:sldId id="28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7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778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4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5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502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93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5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90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4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0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26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57C00-3B21-463F-ADAB-6FB8ACC60852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5717B-B8CA-4C0B-A7F0-7B9AF80E20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2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hyperlink" Target="08-china%20bans/China%20Bans%20Many%20Imported%20Recyclable%20Materials.www.ielts2.com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mailto:midwife.shahmizad@gmail.com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3616"/>
          </a:xfrm>
        </p:spPr>
        <p:txBody>
          <a:bodyPr/>
          <a:lstStyle/>
          <a:p>
            <a:pPr algn="ctr"/>
            <a:r>
              <a:rPr lang="fa-IR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anose="00000400000000000000" pitchFamily="2" charset="-78"/>
              </a:rPr>
              <a:t>مشخصات سند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6A5B8D8-0E25-450F-8B73-73C8FE6A29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209088" y="1162050"/>
            <a:ext cx="2887118" cy="12153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000" b="1" dirty="0">
                <a:ln w="22225">
                  <a:solidFill>
                    <a:schemeClr val="accent2"/>
                  </a:solidFill>
                  <a:prstDash val="solid"/>
                </a:ln>
                <a:cs typeface="B Yagut" panose="00000400000000000000" pitchFamily="2" charset="-78"/>
              </a:rPr>
              <a:t>مشخصات بسته آموزشی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B90C499-C33C-4768-A2CD-0D622C568511}"/>
              </a:ext>
            </a:extLst>
          </p:cNvPr>
          <p:cNvSpPr txBox="1">
            <a:spLocks/>
          </p:cNvSpPr>
          <p:nvPr/>
        </p:nvSpPr>
        <p:spPr>
          <a:xfrm>
            <a:off x="7921126" y="2547257"/>
            <a:ext cx="4175080" cy="392431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حیطه درس: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زبان انگلیسی عمومی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آخرین بازنگری 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99/2/15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نوبت تهیه: 1</a:t>
            </a: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نام فایل: 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SA-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Zaban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Englisi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- edit 1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9CC34F6-7547-4848-B729-1FD4713D1BAC}"/>
              </a:ext>
            </a:extLst>
          </p:cNvPr>
          <p:cNvSpPr txBox="1">
            <a:spLocks/>
          </p:cNvSpPr>
          <p:nvPr/>
        </p:nvSpPr>
        <p:spPr>
          <a:xfrm>
            <a:off x="2818914" y="145724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مشخصات مدرس یا مدرسین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22959" y="2097010"/>
            <a:ext cx="6525291" cy="44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ct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نام : مینا شهمی زاد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مدرک : کارشناس مامایی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موقعیت اشتغال : مربی آموزشگاه بهورزی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مرکز آموزش بهورزی شهرستان بهشهر</a:t>
            </a: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دانشگاه علوم پزشکی و خدمات بهداشتی درمانی مازندران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pic>
        <p:nvPicPr>
          <p:cNvPr id="9" name="Picture 2" descr="H:\اسکن مدارک\10006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54" y="1985135"/>
            <a:ext cx="11525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1696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sz="3000" b="1" dirty="0"/>
              <a:t>The Guitar</a:t>
            </a:r>
            <a:r>
              <a:rPr lang="en-US" sz="3000" b="1" dirty="0" smtClean="0"/>
              <a:t>;</a:t>
            </a:r>
          </a:p>
          <a:p>
            <a:pPr algn="just"/>
            <a:r>
              <a:rPr lang="en-US" sz="3000" b="1" dirty="0" smtClean="0"/>
              <a:t> </a:t>
            </a:r>
            <a:r>
              <a:rPr lang="en-US" sz="3000" b="1" dirty="0"/>
              <a:t>It is impossible to </a:t>
            </a:r>
            <a:r>
              <a:rPr lang="en-US" sz="3000" b="1" u="sng" dirty="0">
                <a:solidFill>
                  <a:srgbClr val="0070C0"/>
                </a:solidFill>
              </a:rPr>
              <a:t>exaggerate</a:t>
            </a:r>
            <a:r>
              <a:rPr lang="en-US" sz="3000" b="1" dirty="0"/>
              <a:t> </a:t>
            </a:r>
            <a:r>
              <a:rPr lang="en-US" sz="3000" b="1" dirty="0" smtClean="0"/>
              <a:t>the popularity </a:t>
            </a:r>
            <a:r>
              <a:rPr lang="en-US" sz="3000" b="1" dirty="0"/>
              <a:t>of the guitar. One out of every four amateur musicians in the United States plays the guitar. Even a </a:t>
            </a:r>
            <a:r>
              <a:rPr lang="en-US" sz="3000" b="1" u="sng" dirty="0">
                <a:solidFill>
                  <a:srgbClr val="0070C0"/>
                </a:solidFill>
              </a:rPr>
              <a:t>mediocre</a:t>
            </a:r>
            <a:r>
              <a:rPr lang="en-US" sz="3000" b="1" dirty="0"/>
              <a:t> player can produce a </a:t>
            </a:r>
            <a:r>
              <a:rPr lang="en-US" sz="3000" b="1" u="sng" dirty="0">
                <a:solidFill>
                  <a:srgbClr val="0070C0"/>
                </a:solidFill>
              </a:rPr>
              <a:t>variety</a:t>
            </a:r>
            <a:r>
              <a:rPr lang="en-US" sz="3000" b="1" dirty="0"/>
              <a:t> of music with this unique* instrument. Trying to find </a:t>
            </a:r>
            <a:r>
              <a:rPr lang="en-US" sz="3000" b="1" u="sng" dirty="0">
                <a:solidFill>
                  <a:srgbClr val="0070C0"/>
                </a:solidFill>
              </a:rPr>
              <a:t>valid</a:t>
            </a:r>
            <a:r>
              <a:rPr lang="en-US" sz="3000" b="1" dirty="0"/>
              <a:t> reasons for the guitar's ability to </a:t>
            </a:r>
            <a:r>
              <a:rPr lang="en-US" sz="3000" b="1" u="sng" dirty="0">
                <a:solidFill>
                  <a:srgbClr val="0070C0"/>
                </a:solidFill>
              </a:rPr>
              <a:t>survive</a:t>
            </a:r>
            <a:r>
              <a:rPr lang="en-US" sz="3000" b="1" dirty="0"/>
              <a:t> through the years isn't hard.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Bulky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security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reluctant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abvious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exaggerate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amature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sz="2600" b="1" u="sng" dirty="0" smtClean="0">
                <a:solidFill>
                  <a:srgbClr val="0070C0"/>
                </a:solidFill>
              </a:rPr>
              <a:t>Mediocre</a:t>
            </a:r>
            <a:r>
              <a:rPr lang="en-US" sz="3000" b="1" u="sng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3000" b="1" u="sng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variety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valid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survive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wierd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prominent</a:t>
            </a:r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06405" y="2812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95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83893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pPr algn="just"/>
            <a:r>
              <a:rPr lang="en-US" sz="3000" b="1" dirty="0" smtClean="0"/>
              <a:t>By </a:t>
            </a:r>
            <a:r>
              <a:rPr lang="en-US" sz="3000" b="1" u="sng" dirty="0">
                <a:solidFill>
                  <a:srgbClr val="FEFFFF"/>
                </a:solidFill>
              </a:rPr>
              <a:t>prominent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musican</a:t>
            </a:r>
            <a:r>
              <a:rPr lang="en-US" sz="3000" b="1" dirty="0" smtClean="0"/>
              <a:t> </a:t>
            </a:r>
            <a:r>
              <a:rPr lang="en-US" sz="3000" b="1" dirty="0"/>
              <a:t>states that guitarists find </a:t>
            </a:r>
            <a:r>
              <a:rPr lang="en-US" sz="3000" b="1" u="sng" dirty="0">
                <a:solidFill>
                  <a:srgbClr val="FEFFFF"/>
                </a:solidFill>
              </a:rPr>
              <a:t>security</a:t>
            </a:r>
            <a:r>
              <a:rPr lang="en-US" sz="3000" b="1" dirty="0" smtClean="0"/>
              <a:t> hiding </a:t>
            </a:r>
            <a:r>
              <a:rPr lang="en-US" sz="3000" b="1" dirty="0"/>
              <a:t>behind the </a:t>
            </a:r>
            <a:r>
              <a:rPr lang="en-US" sz="3000" b="1" u="sng" dirty="0">
                <a:solidFill>
                  <a:srgbClr val="FEFFFF"/>
                </a:solidFill>
              </a:rPr>
              <a:t>bulky</a:t>
            </a:r>
            <a:r>
              <a:rPr lang="en-US" sz="3000" b="1" dirty="0"/>
              <a:t> instrument. But most people are </a:t>
            </a:r>
            <a:r>
              <a:rPr lang="en-US" sz="3000" b="1" u="sng" dirty="0">
                <a:solidFill>
                  <a:srgbClr val="FEFFFF"/>
                </a:solidFill>
              </a:rPr>
              <a:t>reluctant</a:t>
            </a:r>
            <a:r>
              <a:rPr lang="en-US" sz="3000" b="1" dirty="0"/>
              <a:t> to accept this idea because </a:t>
            </a:r>
            <a:r>
              <a:rPr lang="en-US" sz="3000" b="1" dirty="0" smtClean="0"/>
              <a:t>there are </a:t>
            </a:r>
            <a:r>
              <a:rPr lang="en-US" sz="3000" b="1" dirty="0"/>
              <a:t>more </a:t>
            </a:r>
            <a:r>
              <a:rPr lang="en-US" sz="3000" b="1" u="sng" dirty="0">
                <a:solidFill>
                  <a:srgbClr val="FEFFFF"/>
                </a:solidFill>
              </a:rPr>
              <a:t>obvious</a:t>
            </a:r>
            <a:r>
              <a:rPr lang="en-US" sz="3000" b="1" dirty="0"/>
              <a:t> reasons for playing a guitar. </a:t>
            </a:r>
            <a:r>
              <a:rPr lang="en-US" sz="3000" b="1" dirty="0" smtClean="0"/>
              <a:t>It can be carried </a:t>
            </a:r>
            <a:r>
              <a:rPr lang="en-US" sz="3000" b="1" dirty="0"/>
              <a:t>anywhere, it is inexpensive* to </a:t>
            </a:r>
            <a:r>
              <a:rPr lang="en-US" sz="3000" b="1" dirty="0" err="1" smtClean="0"/>
              <a:t>buy,and</a:t>
            </a:r>
            <a:r>
              <a:rPr lang="en-US" sz="3000" b="1" dirty="0" smtClean="0"/>
              <a:t> </a:t>
            </a:r>
            <a:r>
              <a:rPr lang="en-US" sz="3000" b="1" dirty="0"/>
              <a:t>only a few lessons are required to learn to </a:t>
            </a:r>
            <a:r>
              <a:rPr lang="en-US" sz="3000" b="1" dirty="0" smtClean="0"/>
              <a:t>play it </a:t>
            </a:r>
            <a:r>
              <a:rPr lang="en-US" sz="3000" b="1" dirty="0"/>
              <a:t>well.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Bulky</a:t>
            </a:r>
          </a:p>
          <a:p>
            <a:r>
              <a:rPr lang="en-US" b="1" dirty="0">
                <a:solidFill>
                  <a:srgbClr val="0070C0"/>
                </a:solidFill>
              </a:rPr>
              <a:t>security</a:t>
            </a:r>
          </a:p>
          <a:p>
            <a:r>
              <a:rPr lang="en-US" b="1" dirty="0">
                <a:solidFill>
                  <a:srgbClr val="0070C0"/>
                </a:solidFill>
              </a:rPr>
              <a:t>reluctant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abvious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exaggerate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amature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variety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medicore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valid</a:t>
            </a:r>
          </a:p>
          <a:p>
            <a:r>
              <a:rPr lang="en-US" b="1" dirty="0">
                <a:solidFill>
                  <a:srgbClr val="0070C0"/>
                </a:solidFill>
              </a:rPr>
              <a:t>survive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wierd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prominent</a:t>
            </a:r>
            <a:endParaRPr lang="en-US" dirty="0"/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3398" y="29332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50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83893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pPr lvl="0" algn="just"/>
            <a:r>
              <a:rPr lang="en-US" sz="3000" b="1" dirty="0">
                <a:solidFill>
                  <a:prstClr val="black"/>
                </a:solidFill>
              </a:rPr>
              <a:t>One </a:t>
            </a:r>
            <a:r>
              <a:rPr lang="en-US" sz="3000" b="1" u="sng" dirty="0">
                <a:solidFill>
                  <a:srgbClr val="0070C0"/>
                </a:solidFill>
              </a:rPr>
              <a:t>weird</a:t>
            </a:r>
            <a:r>
              <a:rPr lang="en-US" sz="3000" b="1" dirty="0">
                <a:solidFill>
                  <a:prstClr val="black"/>
                </a:solidFill>
              </a:rPr>
              <a:t> theory* by </a:t>
            </a:r>
            <a:r>
              <a:rPr lang="en-US" sz="3000" b="1" dirty="0" smtClean="0">
                <a:solidFill>
                  <a:prstClr val="black"/>
                </a:solidFill>
              </a:rPr>
              <a:t>a </a:t>
            </a:r>
            <a:r>
              <a:rPr lang="en-US" sz="3000" b="1" u="sng" dirty="0" smtClean="0">
                <a:solidFill>
                  <a:srgbClr val="0070C0"/>
                </a:solidFill>
              </a:rPr>
              <a:t>prominent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musican</a:t>
            </a:r>
            <a:r>
              <a:rPr lang="en-US" sz="3000" b="1" dirty="0" smtClean="0"/>
              <a:t> </a:t>
            </a:r>
            <a:r>
              <a:rPr lang="en-US" sz="3000" b="1" dirty="0"/>
              <a:t>states that guitarists find </a:t>
            </a:r>
            <a:r>
              <a:rPr lang="en-US" sz="3000" b="1" u="sng" dirty="0">
                <a:solidFill>
                  <a:srgbClr val="0070C0"/>
                </a:solidFill>
              </a:rPr>
              <a:t>security</a:t>
            </a:r>
            <a:r>
              <a:rPr lang="en-US" sz="3000" b="1" dirty="0" smtClean="0"/>
              <a:t> hiding </a:t>
            </a:r>
            <a:r>
              <a:rPr lang="en-US" sz="3000" b="1" dirty="0"/>
              <a:t>behind the </a:t>
            </a:r>
            <a:r>
              <a:rPr lang="en-US" sz="3000" b="1" u="sng" dirty="0">
                <a:solidFill>
                  <a:srgbClr val="0070C0"/>
                </a:solidFill>
              </a:rPr>
              <a:t>bulky</a:t>
            </a:r>
            <a:r>
              <a:rPr lang="en-US" sz="3000" b="1" dirty="0"/>
              <a:t> instrument. But most people are </a:t>
            </a:r>
            <a:r>
              <a:rPr lang="en-US" sz="3000" b="1" u="sng" dirty="0">
                <a:solidFill>
                  <a:srgbClr val="0070C0"/>
                </a:solidFill>
              </a:rPr>
              <a:t>reluctant</a:t>
            </a:r>
            <a:r>
              <a:rPr lang="en-US" sz="3000" b="1" dirty="0"/>
              <a:t> to accept this idea because </a:t>
            </a:r>
            <a:r>
              <a:rPr lang="en-US" sz="3000" b="1" dirty="0" smtClean="0"/>
              <a:t>there are </a:t>
            </a:r>
            <a:r>
              <a:rPr lang="en-US" sz="3000" b="1" dirty="0"/>
              <a:t>more </a:t>
            </a:r>
            <a:r>
              <a:rPr lang="en-US" sz="3000" b="1" u="sng" dirty="0">
                <a:solidFill>
                  <a:srgbClr val="0070C0"/>
                </a:solidFill>
              </a:rPr>
              <a:t>obvious</a:t>
            </a:r>
            <a:r>
              <a:rPr lang="en-US" sz="3000" b="1" dirty="0"/>
              <a:t> reasons for playing a guitar. </a:t>
            </a:r>
            <a:r>
              <a:rPr lang="en-US" sz="3000" b="1" dirty="0" smtClean="0"/>
              <a:t>It can be carried </a:t>
            </a:r>
            <a:r>
              <a:rPr lang="en-US" sz="3000" b="1" dirty="0"/>
              <a:t>anywhere, it is inexpensive* to </a:t>
            </a:r>
            <a:r>
              <a:rPr lang="en-US" sz="3000" b="1" dirty="0" smtClean="0"/>
              <a:t>buy, and </a:t>
            </a:r>
            <a:r>
              <a:rPr lang="en-US" sz="3000" b="1" dirty="0"/>
              <a:t>only a few lessons are required to learn to </a:t>
            </a:r>
            <a:r>
              <a:rPr lang="en-US" sz="3000" b="1" dirty="0" smtClean="0"/>
              <a:t>play it </a:t>
            </a:r>
            <a:r>
              <a:rPr lang="en-US" sz="3000" b="1" dirty="0"/>
              <a:t>well.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Bulky</a:t>
            </a:r>
          </a:p>
          <a:p>
            <a:r>
              <a:rPr lang="en-US" b="1" dirty="0">
                <a:solidFill>
                  <a:srgbClr val="0070C0"/>
                </a:solidFill>
              </a:rPr>
              <a:t>security</a:t>
            </a:r>
          </a:p>
          <a:p>
            <a:r>
              <a:rPr lang="en-US" b="1" dirty="0">
                <a:solidFill>
                  <a:srgbClr val="0070C0"/>
                </a:solidFill>
              </a:rPr>
              <a:t>reluctant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abvious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exaggerate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amature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variety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medicore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valid</a:t>
            </a:r>
          </a:p>
          <a:p>
            <a:r>
              <a:rPr lang="en-US" b="1" dirty="0">
                <a:solidFill>
                  <a:srgbClr val="0070C0"/>
                </a:solidFill>
              </a:rPr>
              <a:t>survive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wierd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prominent</a:t>
            </a:r>
            <a:endParaRPr lang="en-US" dirty="0"/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27080" y="4691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3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5305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/>
              <a:t>recycle – adj. involving something that can be reformed and reused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categories – n. </a:t>
            </a:r>
            <a:r>
              <a:rPr lang="en-US" sz="2800" b="1" dirty="0" smtClean="0"/>
              <a:t>different </a:t>
            </a:r>
            <a:r>
              <a:rPr lang="en-US" sz="2800" b="1" dirty="0"/>
              <a:t>kinds of similarly grouped things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consumption – n. the process of using something up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strategy – n. a </a:t>
            </a:r>
            <a:r>
              <a:rPr lang="en-US" sz="2800" b="1" dirty="0" smtClean="0"/>
              <a:t>long-term </a:t>
            </a:r>
            <a:r>
              <a:rPr lang="en-US" sz="2800" b="1" dirty="0"/>
              <a:t>plan aimed at reaching a goal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76371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82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37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240971"/>
            <a:ext cx="10509529" cy="53688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raw </a:t>
            </a:r>
            <a:r>
              <a:rPr lang="en-US" sz="2800" b="1" dirty="0"/>
              <a:t>– adj. undeveloped or unprocessed; not </a:t>
            </a:r>
            <a:r>
              <a:rPr lang="en-US" sz="2800" b="1" dirty="0" smtClean="0"/>
              <a:t>cooked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potential </a:t>
            </a:r>
            <a:r>
              <a:rPr lang="en-US" sz="2800" b="1" dirty="0"/>
              <a:t>– n. the unrealized possibility of doing something or reaching some goal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capacity – n. the ability to do </a:t>
            </a:r>
            <a:r>
              <a:rPr lang="en-US" sz="2800" b="1" dirty="0" smtClean="0"/>
              <a:t>work</a:t>
            </a:r>
            <a:endParaRPr lang="en-US" sz="28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7268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0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1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5305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vending </a:t>
            </a:r>
            <a:r>
              <a:rPr lang="en-US" sz="2800" b="1" dirty="0"/>
              <a:t>– adj. of or related to sales of products or goods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consumer – n. someone who buys and uses up goods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e-commerce – n. online sales and the activities linked to it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6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24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hlinkClick r:id="rId4" action="ppaction://hlinkfile"/>
              </a:rPr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37360"/>
            <a:ext cx="10509529" cy="4457700"/>
          </a:xfrm>
          <a:ln w="25400"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 smtClean="0"/>
              <a:t>Last </a:t>
            </a:r>
            <a:r>
              <a:rPr lang="en-US" sz="7400" b="1" dirty="0"/>
              <a:t>month, China banned imports of some waste materials that can be reused </a:t>
            </a:r>
            <a:r>
              <a:rPr lang="en-US" sz="7400" b="1" dirty="0" smtClean="0"/>
              <a:t>in manufacturing</a:t>
            </a:r>
            <a:r>
              <a:rPr lang="en-US" sz="7400" b="1" dirty="0"/>
              <a:t>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 smtClean="0"/>
              <a:t>the </a:t>
            </a:r>
            <a:r>
              <a:rPr lang="en-US" sz="7400" b="1" dirty="0"/>
              <a:t>move is forcing other countries to rethink their policies </a:t>
            </a:r>
            <a:r>
              <a:rPr lang="en-US" sz="7400" b="1" dirty="0" smtClean="0"/>
              <a:t>on recycled </a:t>
            </a:r>
            <a:r>
              <a:rPr lang="en-US" sz="7400" b="1" dirty="0"/>
              <a:t>waste</a:t>
            </a:r>
            <a:r>
              <a:rPr lang="en-US" sz="7400" b="1" dirty="0" smtClean="0"/>
              <a:t>. Before </a:t>
            </a:r>
            <a:r>
              <a:rPr lang="en-US" sz="7400" b="1" dirty="0"/>
              <a:t>the ban, China was the </a:t>
            </a:r>
            <a:r>
              <a:rPr lang="en-US" sz="7400" b="1" dirty="0" smtClean="0"/>
              <a:t>first </a:t>
            </a:r>
            <a:r>
              <a:rPr lang="en-US" sz="7400" b="1" dirty="0"/>
              <a:t>resting place for about half of the world’s metal, plastic </a:t>
            </a:r>
            <a:r>
              <a:rPr lang="en-US" sz="7400" b="1" dirty="0" smtClean="0"/>
              <a:t>and paper </a:t>
            </a:r>
            <a:r>
              <a:rPr lang="en-US" sz="7400" b="1" dirty="0"/>
              <a:t>recyclables.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7978" y="295835"/>
            <a:ext cx="6096000" cy="13181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marR="0" lvl="1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China Bans Many Imported Recyclable Materials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17248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82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0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94460"/>
            <a:ext cx="10509529" cy="4800600"/>
          </a:xfrm>
          <a:ln w="25400"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/>
              <a:t>Now, the government has decided to ban the import of 24 categories of solid waste. </a:t>
            </a:r>
            <a:r>
              <a:rPr lang="en-US" sz="7400" b="1" dirty="0" smtClean="0"/>
              <a:t>The decision </a:t>
            </a:r>
            <a:r>
              <a:rPr lang="en-US" sz="7400" b="1" dirty="0"/>
              <a:t>is causing problems for the international waste processing industry.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/>
              <a:t>Developed countries including the United States are trying to deal with ever </a:t>
            </a:r>
            <a:r>
              <a:rPr lang="en-US" sz="7400" b="1" dirty="0" smtClean="0"/>
              <a:t>increasing amounts </a:t>
            </a:r>
            <a:r>
              <a:rPr lang="en-US" sz="7400" b="1" dirty="0"/>
              <a:t>of unprocessed waste. Now they have to </a:t>
            </a:r>
            <a:r>
              <a:rPr lang="en-US" sz="7400" b="1" dirty="0" smtClean="0"/>
              <a:t>find </a:t>
            </a:r>
            <a:r>
              <a:rPr lang="en-US" sz="7400" b="1" dirty="0"/>
              <a:t>new places to send it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494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76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7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94460"/>
            <a:ext cx="10509529" cy="4800600"/>
          </a:xfrm>
          <a:ln w="254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200" b="1" dirty="0" smtClean="0"/>
              <a:t>Eric </a:t>
            </a:r>
            <a:r>
              <a:rPr lang="en-US" sz="3200" b="1" dirty="0"/>
              <a:t>Liu is with Greenpeace East Asia. He says that sending the waste to another country </a:t>
            </a:r>
            <a:r>
              <a:rPr lang="en-US" sz="3200" b="1" dirty="0" smtClean="0"/>
              <a:t>is not </a:t>
            </a:r>
            <a:r>
              <a:rPr lang="en-US" sz="3200" b="1" dirty="0"/>
              <a:t>a good idea.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45742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97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8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94460"/>
            <a:ext cx="10509529" cy="4800600"/>
          </a:xfrm>
          <a:ln w="25400"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 smtClean="0"/>
              <a:t>“this </a:t>
            </a:r>
            <a:r>
              <a:rPr lang="en-US" sz="7400" b="1" dirty="0"/>
              <a:t>isn’t really a feasible solution,” Liu said. “Very few places are equipped to handle </a:t>
            </a:r>
            <a:r>
              <a:rPr lang="en-US" sz="7400" b="1" dirty="0" smtClean="0"/>
              <a:t>the sheer </a:t>
            </a:r>
            <a:r>
              <a:rPr lang="en-US" sz="7400" b="1" dirty="0"/>
              <a:t>volume of waste that was being processed in China. Ultimately, the foreign trash </a:t>
            </a:r>
            <a:r>
              <a:rPr lang="en-US" sz="7400" b="1" dirty="0" smtClean="0"/>
              <a:t>ban should </a:t>
            </a:r>
            <a:r>
              <a:rPr lang="en-US" sz="7400" b="1" dirty="0"/>
              <a:t>act as a ‘wake up’ call to the world. We seriously need to cut down on our </a:t>
            </a:r>
            <a:r>
              <a:rPr lang="en-US" sz="7400" b="1" dirty="0" smtClean="0"/>
              <a:t>production and </a:t>
            </a:r>
            <a:r>
              <a:rPr lang="en-US" sz="7400" b="1" dirty="0"/>
              <a:t>consumption of plastic,” </a:t>
            </a:r>
            <a:r>
              <a:rPr lang="en-US" sz="7400" b="1" dirty="0" smtClean="0"/>
              <a:t>he added</a:t>
            </a:r>
            <a:r>
              <a:rPr lang="en-US" sz="7400" b="1" dirty="0"/>
              <a:t>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5114" y="3494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38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8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66788" y="696913"/>
            <a:ext cx="10342562" cy="595153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General Aims</a:t>
            </a:r>
          </a:p>
          <a:p>
            <a:r>
              <a:rPr lang="en-US" sz="2800" dirty="0" smtClean="0"/>
              <a:t>This unit is designed to help learning a number of words and the skills involved in using context clue and to promote your reading comprehensio</a:t>
            </a:r>
            <a:r>
              <a:rPr lang="en-US" sz="2400" dirty="0" smtClean="0"/>
              <a:t>n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9167420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/>
              <a:t>Environmentalists like Liu hope that the Chinese move will cause countries to </a:t>
            </a:r>
            <a:r>
              <a:rPr lang="en-US" sz="7400" b="1" dirty="0" smtClean="0"/>
              <a:t>reduce unnecessary </a:t>
            </a:r>
            <a:r>
              <a:rPr lang="en-US" sz="7400" b="1" dirty="0"/>
              <a:t>waste, like single-use plastic products.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400" b="1" dirty="0" smtClean="0"/>
              <a:t>the </a:t>
            </a:r>
            <a:r>
              <a:rPr lang="en-US" sz="7400" b="1" dirty="0"/>
              <a:t>issue was important enough that British Prime Minister </a:t>
            </a:r>
            <a:r>
              <a:rPr lang="en-US" sz="7400" b="1" dirty="0" smtClean="0"/>
              <a:t>Teresa </a:t>
            </a:r>
            <a:r>
              <a:rPr lang="en-US" sz="7400" b="1" dirty="0"/>
              <a:t>May discussed it </a:t>
            </a:r>
            <a:r>
              <a:rPr lang="en-US" sz="7400" b="1" dirty="0" smtClean="0"/>
              <a:t>with Chinese </a:t>
            </a:r>
            <a:r>
              <a:rPr lang="en-US" sz="7400" b="1" dirty="0"/>
              <a:t>President Xi Jinping during her visit to Beijing 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06703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7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000" b="1" dirty="0" smtClean="0"/>
              <a:t> </a:t>
            </a:r>
            <a:r>
              <a:rPr lang="en-US" sz="5200" b="1" dirty="0" smtClean="0"/>
              <a:t>May </a:t>
            </a:r>
            <a:r>
              <a:rPr lang="en-US" sz="5200" b="1" dirty="0"/>
              <a:t>has said that Britain would end all avoidable plastic waste by the year 2042. </a:t>
            </a:r>
            <a:r>
              <a:rPr lang="en-US" sz="5200" b="1" dirty="0" smtClean="0"/>
              <a:t>the </a:t>
            </a:r>
            <a:r>
              <a:rPr lang="en-US" sz="5200" b="1" dirty="0"/>
              <a:t>goal </a:t>
            </a:r>
            <a:r>
              <a:rPr lang="en-US" sz="5200" b="1" dirty="0" smtClean="0"/>
              <a:t>is part </a:t>
            </a:r>
            <a:r>
              <a:rPr lang="en-US" sz="5200" b="1" dirty="0"/>
              <a:t>of a 25-year strategy for the environment.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9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000" b="1" dirty="0" smtClean="0"/>
              <a:t>Experts </a:t>
            </a:r>
            <a:r>
              <a:rPr lang="en-US" sz="7000" b="1" dirty="0"/>
              <a:t>say the ban on waste is a good step for China, although it may result in a shortage </a:t>
            </a:r>
            <a:r>
              <a:rPr lang="en-US" sz="7000" b="1" dirty="0" smtClean="0"/>
              <a:t>of some </a:t>
            </a:r>
            <a:r>
              <a:rPr lang="en-US" sz="7000" b="1" dirty="0"/>
              <a:t>raw materials for manufacturing.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000" b="1" dirty="0"/>
              <a:t>Chinese environmentalists hope the ban will bring change to the country’s waste </a:t>
            </a:r>
            <a:r>
              <a:rPr lang="en-US" sz="7000" b="1" dirty="0" smtClean="0"/>
              <a:t>processing industry</a:t>
            </a:r>
            <a:r>
              <a:rPr lang="en-US" sz="7000" b="1" dirty="0"/>
              <a:t>. </a:t>
            </a:r>
            <a:r>
              <a:rPr lang="en-US" sz="7000" b="1" dirty="0" smtClean="0"/>
              <a:t>They </a:t>
            </a:r>
            <a:r>
              <a:rPr lang="en-US" sz="7000" b="1" dirty="0"/>
              <a:t>want it to become more modern and </a:t>
            </a:r>
            <a:r>
              <a:rPr lang="en-US" sz="7000" b="1" dirty="0" smtClean="0"/>
              <a:t>effective</a:t>
            </a:r>
            <a:r>
              <a:rPr lang="en-US" sz="7000" b="1" dirty="0"/>
              <a:t>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06405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73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000" b="1" dirty="0"/>
              <a:t>Mao Da is a researcher at Beijing Normal University. He said importing recyclable </a:t>
            </a:r>
            <a:r>
              <a:rPr lang="en-US" sz="7000" b="1" dirty="0" smtClean="0"/>
              <a:t>waste caused </a:t>
            </a:r>
            <a:r>
              <a:rPr lang="en-US" sz="7000" b="1" dirty="0"/>
              <a:t>the industry to ignore similar materials at home.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7000" b="1" dirty="0" smtClean="0"/>
              <a:t>“the </a:t>
            </a:r>
            <a:r>
              <a:rPr lang="en-US" sz="7000" b="1" dirty="0"/>
              <a:t>potential of locally-disposed recyclables has long been overlooked,” he noted.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23822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79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 smtClean="0"/>
              <a:t>Mao </a:t>
            </a:r>
            <a:r>
              <a:rPr lang="en-US" sz="11200" b="1" dirty="0"/>
              <a:t>has urged Chinese environmental </a:t>
            </a:r>
            <a:r>
              <a:rPr lang="en-US" sz="11200" b="1" dirty="0" smtClean="0"/>
              <a:t>officials </a:t>
            </a:r>
            <a:r>
              <a:rPr lang="en-US" sz="11200" b="1" dirty="0"/>
              <a:t>to enforce policies that require people </a:t>
            </a:r>
            <a:r>
              <a:rPr lang="en-US" sz="11200" b="1" dirty="0" smtClean="0"/>
              <a:t>to recycle </a:t>
            </a:r>
            <a:r>
              <a:rPr lang="en-US" sz="11200" b="1" dirty="0"/>
              <a:t>and sort solid waste.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/>
              <a:t>But some in the waste processing industry say China already recycles all it can and the </a:t>
            </a:r>
            <a:r>
              <a:rPr lang="en-US" sz="11200" b="1" dirty="0" smtClean="0"/>
              <a:t>ban will </a:t>
            </a:r>
            <a:r>
              <a:rPr lang="en-US" sz="11200" b="1" dirty="0"/>
              <a:t>have no </a:t>
            </a:r>
            <a:r>
              <a:rPr lang="en-US" sz="11200" b="1" dirty="0" smtClean="0"/>
              <a:t>effect</a:t>
            </a:r>
            <a:r>
              <a:rPr lang="en-US" sz="11200" b="1" dirty="0"/>
              <a:t>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4782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60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554480"/>
            <a:ext cx="10509529" cy="4640580"/>
          </a:xfrm>
          <a:ln w="25400">
            <a:solidFill>
              <a:schemeClr val="accent1"/>
            </a:solidFill>
          </a:ln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70000"/>
              </a:lnSpc>
              <a:buNone/>
            </a:pPr>
            <a:r>
              <a:rPr lang="en-US" sz="11200" b="1" dirty="0"/>
              <a:t>Jason Wang is general secretary of the China Scrap Plastics Association. He said, “With </a:t>
            </a:r>
            <a:r>
              <a:rPr lang="en-US" sz="11200" b="1" dirty="0" smtClean="0"/>
              <a:t>or without </a:t>
            </a:r>
            <a:r>
              <a:rPr lang="en-US" sz="11200" b="1" dirty="0"/>
              <a:t>the ban and before 2017, any waste in China that was recyclable and of </a:t>
            </a:r>
            <a:r>
              <a:rPr lang="en-US" sz="11200" b="1" dirty="0" smtClean="0"/>
              <a:t>economic value </a:t>
            </a:r>
            <a:r>
              <a:rPr lang="en-US" sz="11200" b="1" dirty="0"/>
              <a:t>had been fully recycled.”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24119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19794"/>
            <a:ext cx="10509529" cy="4575266"/>
          </a:xfrm>
          <a:ln w="25400">
            <a:solidFill>
              <a:schemeClr val="accent1"/>
            </a:solidFill>
          </a:ln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/>
              <a:t>Feng Juan disagrees. She is the research director of </a:t>
            </a:r>
            <a:r>
              <a:rPr lang="en-US" sz="11200" b="1" dirty="0" smtClean="0"/>
              <a:t>Income </a:t>
            </a:r>
            <a:r>
              <a:rPr lang="en-US" sz="11200" b="1" dirty="0"/>
              <a:t>Recycle </a:t>
            </a:r>
            <a:r>
              <a:rPr lang="en-US" sz="11200" b="1" dirty="0" smtClean="0"/>
              <a:t>Company, </a:t>
            </a:r>
            <a:r>
              <a:rPr lang="en-US" sz="11200" b="1" dirty="0"/>
              <a:t>a recycler of </a:t>
            </a:r>
            <a:r>
              <a:rPr lang="en-US" sz="11200" b="1" dirty="0" smtClean="0"/>
              <a:t>plastic bottles </a:t>
            </a:r>
            <a:r>
              <a:rPr lang="en-US" sz="11200" b="1" dirty="0"/>
              <a:t>in Beijing. Feng said that, if her company had not found ways to get recyclables, </a:t>
            </a:r>
            <a:r>
              <a:rPr lang="en-US" sz="11200" b="1" dirty="0" smtClean="0"/>
              <a:t>it would </a:t>
            </a:r>
            <a:r>
              <a:rPr lang="en-US" sz="11200" b="1" dirty="0"/>
              <a:t>not have enough waste plastic to meet its processing capacity.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49948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84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/>
              <a:t>Her company has set up 5,000 vending machines in Beijing. </a:t>
            </a:r>
            <a:r>
              <a:rPr lang="en-US" sz="11200" b="1" dirty="0" smtClean="0"/>
              <a:t>Income </a:t>
            </a:r>
            <a:r>
              <a:rPr lang="en-US" sz="11200" b="1" dirty="0"/>
              <a:t>collected 55 million </a:t>
            </a:r>
            <a:r>
              <a:rPr lang="en-US" sz="11200" b="1" dirty="0" smtClean="0"/>
              <a:t>used bottles </a:t>
            </a:r>
            <a:r>
              <a:rPr lang="en-US" sz="11200" b="1" dirty="0"/>
              <a:t>from consumers last year. </a:t>
            </a:r>
            <a:r>
              <a:rPr lang="en-US" sz="11200" b="1" dirty="0" smtClean="0"/>
              <a:t>“through </a:t>
            </a:r>
            <a:r>
              <a:rPr lang="en-US" sz="11200" b="1" dirty="0"/>
              <a:t>our platform, we can trace every single bottle we have collected and guarantee </a:t>
            </a:r>
            <a:r>
              <a:rPr lang="en-US" sz="11200" b="1" dirty="0" smtClean="0"/>
              <a:t>its safe </a:t>
            </a:r>
            <a:r>
              <a:rPr lang="en-US" sz="11200" b="1" dirty="0"/>
              <a:t>[</a:t>
            </a:r>
            <a:r>
              <a:rPr lang="en-US" sz="11200" b="1" dirty="0" smtClean="0"/>
              <a:t>processing],” </a:t>
            </a:r>
            <a:r>
              <a:rPr lang="en-US" sz="11200" b="1" dirty="0"/>
              <a:t>Feng said.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10908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55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3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9800" b="1" dirty="0" smtClean="0"/>
              <a:t>Eric </a:t>
            </a:r>
            <a:r>
              <a:rPr lang="en-US" sz="9800" b="1" dirty="0"/>
              <a:t>Liu of Greenpeace estimates that plastic waste from China’s cities has added from 1.3 to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9800" b="1" dirty="0"/>
              <a:t>3.35 tons of plastic waste to the world’s oceans.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7365" y="3837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1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463040"/>
            <a:ext cx="10509529" cy="4732020"/>
          </a:xfrm>
          <a:ln w="25400">
            <a:solidFill>
              <a:schemeClr val="accent1"/>
            </a:solidFill>
          </a:ln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/>
              <a:t>China’s National Development and Reform commission is reportedly considering a new </a:t>
            </a:r>
            <a:r>
              <a:rPr lang="en-US" sz="11200" b="1" dirty="0" smtClean="0"/>
              <a:t>policy targeting </a:t>
            </a:r>
            <a:r>
              <a:rPr lang="en-US" sz="11200" b="1" dirty="0"/>
              <a:t>waste. If enacted, the policy would seek to control waste created by e-commerce</a:t>
            </a:r>
            <a:r>
              <a:rPr lang="en-US" sz="11200" b="1" dirty="0" smtClean="0"/>
              <a:t>, delivery </a:t>
            </a:r>
            <a:r>
              <a:rPr lang="en-US" sz="11200" b="1" dirty="0"/>
              <a:t>services and the food industry.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11200" b="1" dirty="0"/>
              <a:t>For years, China has enacted restrictions on the use of plastics, but the rules are not </a:t>
            </a:r>
            <a:r>
              <a:rPr lang="en-US" sz="11200" b="1" dirty="0" smtClean="0"/>
              <a:t>strongly enforced.</a:t>
            </a:r>
            <a:endParaRPr lang="en-US" sz="112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06702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2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99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74713" y="392113"/>
            <a:ext cx="10629900" cy="602138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Behavioral objectives</a:t>
            </a:r>
          </a:p>
          <a:p>
            <a:r>
              <a:rPr lang="en-US" sz="2800" dirty="0" smtClean="0"/>
              <a:t>Define the meaning of the words of a unit</a:t>
            </a:r>
          </a:p>
          <a:p>
            <a:r>
              <a:rPr lang="en-US" sz="2800" dirty="0" smtClean="0"/>
              <a:t>Do word formation and comprehension exercise</a:t>
            </a:r>
          </a:p>
          <a:p>
            <a:r>
              <a:rPr lang="en-US" sz="2800" dirty="0" smtClean="0"/>
              <a:t>Do word formation chart exercise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1095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64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123950" y="639763"/>
            <a:ext cx="10541000" cy="621823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References</a:t>
            </a:r>
          </a:p>
          <a:p>
            <a:r>
              <a:rPr lang="en-US" sz="2800" dirty="0" smtClean="0"/>
              <a:t>504 Essential words</a:t>
            </a:r>
          </a:p>
          <a:p>
            <a:r>
              <a:rPr lang="en-US" sz="2800" dirty="0" smtClean="0"/>
              <a:t>Grammar in use</a:t>
            </a:r>
          </a:p>
          <a:p>
            <a:r>
              <a:rPr lang="en-US" sz="2800" dirty="0" smtClean="0"/>
              <a:t>Site of BBC learning English</a:t>
            </a:r>
          </a:p>
          <a:p>
            <a:r>
              <a:rPr lang="en-US" sz="2800" dirty="0" err="1" smtClean="0"/>
              <a:t>Voa</a:t>
            </a:r>
            <a:r>
              <a:rPr lang="en-US" sz="2800" dirty="0" smtClean="0"/>
              <a:t> learning English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978861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031875" y="352425"/>
            <a:ext cx="10033000" cy="6192838"/>
          </a:xfrm>
        </p:spPr>
        <p:txBody>
          <a:bodyPr/>
          <a:lstStyle/>
          <a:p>
            <a:r>
              <a:rPr lang="en-US" sz="3200" dirty="0" smtClean="0"/>
              <a:t>Please send your comments and suggestions about this training package to the </a:t>
            </a:r>
            <a:r>
              <a:rPr lang="en-US" dirty="0" smtClean="0"/>
              <a:t>following address</a:t>
            </a:r>
          </a:p>
          <a:p>
            <a:r>
              <a:rPr lang="en-US" dirty="0" smtClean="0">
                <a:hlinkClick r:id="rId2"/>
              </a:rPr>
              <a:t>midwife.shahmizad@gmail.com</a:t>
            </a:r>
            <a:endParaRPr lang="en-US" dirty="0" smtClean="0"/>
          </a:p>
          <a:p>
            <a:r>
              <a:rPr lang="en-US" smtClean="0"/>
              <a:t>Fax num:01134525552</a:t>
            </a:r>
            <a:endParaRPr lang="en-US" dirty="0" smtClean="0"/>
          </a:p>
          <a:p>
            <a:endParaRPr lang="en-US" dirty="0"/>
          </a:p>
          <a:p>
            <a:r>
              <a:rPr lang="en-US" sz="2800" dirty="0" err="1" smtClean="0"/>
              <a:t>Mazandaran</a:t>
            </a:r>
            <a:r>
              <a:rPr lang="en-US" sz="2800" dirty="0" smtClean="0"/>
              <a:t> university of medical science</a:t>
            </a:r>
          </a:p>
          <a:p>
            <a:endParaRPr lang="en-US" dirty="0"/>
          </a:p>
          <a:p>
            <a:r>
              <a:rPr lang="en-US" sz="3200" dirty="0" smtClean="0"/>
              <a:t>Wishing you more and more success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304111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0355" y="914402"/>
            <a:ext cx="7925389" cy="1489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/>
              <a:t>Chapter eight</a:t>
            </a:r>
          </a:p>
          <a:p>
            <a:r>
              <a:rPr lang="en-US" sz="3200" b="1" dirty="0" smtClean="0"/>
              <a:t>      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45148" y="9144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3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exaggerate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/>
              <a:t>make something greater than it is; overstate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When he said that O'Neal was eight feet tall, he was undoubtedly</a:t>
            </a:r>
            <a:r>
              <a:rPr lang="en-US" dirty="0" smtClean="0">
                <a:solidFill>
                  <a:srgbClr val="FF0000"/>
                </a:solidFill>
              </a:rPr>
              <a:t>* exaggerating</a:t>
            </a:r>
            <a:r>
              <a:rPr lang="en-US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amateur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mediocre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 who does something for pleasure, not for money or as a profession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Professional golfers resent* amateurs who think they are as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good as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people who play for money.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neither good nor bad; average; ordinary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Howard was a mediocre scientist who never made any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unique* discoveries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63160" y="2702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1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70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92500" lnSpcReduction="20000"/>
          </a:bodyPr>
          <a:lstStyle/>
          <a:p>
            <a:r>
              <a:rPr lang="en-US" sz="4000" b="1" dirty="0"/>
              <a:t>variety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/>
              <a:t>lack of sameness; a number of different things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He </a:t>
            </a:r>
            <a:r>
              <a:rPr lang="en-US" dirty="0">
                <a:solidFill>
                  <a:srgbClr val="FF0000"/>
                </a:solidFill>
              </a:rPr>
              <a:t>faced unforeseen* problems for a variety of reasons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valid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survive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supported by facts or authority; sound;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Rita had valid reasons for denouncing* her father's way of life.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live longer than; remain alive after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space capsule* was built to survive a long journey in space.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80576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63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10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/>
              <a:t>weird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mysterious; unearthly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She looked weird with that horrible makeup on her face.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prominent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security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well-known;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important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Napoleon is a prominent figure in the history of France.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freedom from danger, care, or fear; feeling or condition of being safe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Our janitor likes the security of having all doors locked at night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49353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78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22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/>
              <a:t> bulky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taking up much space; large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His client* wanted an item that wasn't so bulky, Olsen told us.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reluctant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obvious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unwilling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gave a reluctant smile.</a:t>
            </a: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easily seen or understood; clear to the eye or mind; not to be doubted; plain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detective missed the clue because it was too obvious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97993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5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80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sz="3000" b="1" dirty="0"/>
              <a:t>The Guitar</a:t>
            </a:r>
            <a:r>
              <a:rPr lang="en-US" sz="3000" b="1" dirty="0" smtClean="0"/>
              <a:t>;</a:t>
            </a:r>
          </a:p>
          <a:p>
            <a:pPr algn="just"/>
            <a:r>
              <a:rPr lang="en-US" sz="3000" b="1" dirty="0" smtClean="0"/>
              <a:t> </a:t>
            </a:r>
            <a:r>
              <a:rPr lang="en-US" sz="3000" b="1" dirty="0"/>
              <a:t>It is impossible to </a:t>
            </a:r>
            <a:r>
              <a:rPr lang="en-US" sz="3000" b="1" u="sng" dirty="0">
                <a:solidFill>
                  <a:srgbClr val="FEFFFF"/>
                </a:solidFill>
              </a:rPr>
              <a:t>exaggerate</a:t>
            </a:r>
            <a:r>
              <a:rPr lang="en-US" sz="3000" b="1" dirty="0"/>
              <a:t> </a:t>
            </a:r>
            <a:r>
              <a:rPr lang="en-US" sz="3000" b="1" dirty="0" smtClean="0"/>
              <a:t>the popularity </a:t>
            </a:r>
            <a:r>
              <a:rPr lang="en-US" sz="3000" b="1" dirty="0"/>
              <a:t>of the guitar. One out of every four amateur musicians in the United States plays the guitar. Even a </a:t>
            </a:r>
            <a:r>
              <a:rPr lang="en-US" sz="3000" b="1" u="sng" dirty="0">
                <a:solidFill>
                  <a:srgbClr val="FEFFFF"/>
                </a:solidFill>
              </a:rPr>
              <a:t>mediocre</a:t>
            </a:r>
            <a:r>
              <a:rPr lang="en-US" sz="3000" b="1" dirty="0"/>
              <a:t> player can produce a </a:t>
            </a:r>
            <a:r>
              <a:rPr lang="en-US" sz="3000" b="1" u="sng" dirty="0">
                <a:solidFill>
                  <a:srgbClr val="FEFFFF"/>
                </a:solidFill>
              </a:rPr>
              <a:t>variety</a:t>
            </a:r>
            <a:r>
              <a:rPr lang="en-US" sz="3000" b="1" dirty="0"/>
              <a:t> of music with this unique* instrument. Trying to find </a:t>
            </a:r>
            <a:r>
              <a:rPr lang="en-US" sz="3000" b="1" u="sng" dirty="0">
                <a:solidFill>
                  <a:srgbClr val="FEFFFF"/>
                </a:solidFill>
              </a:rPr>
              <a:t>valid</a:t>
            </a:r>
            <a:r>
              <a:rPr lang="en-US" sz="3000" b="1" dirty="0"/>
              <a:t> reasons for the guitar's ability to </a:t>
            </a:r>
            <a:r>
              <a:rPr lang="en-US" sz="3000" b="1" u="sng" dirty="0">
                <a:solidFill>
                  <a:srgbClr val="FEFFFF"/>
                </a:solidFill>
              </a:rPr>
              <a:t>survive</a:t>
            </a:r>
            <a:r>
              <a:rPr lang="en-US" sz="3000" b="1" dirty="0"/>
              <a:t> through the years isn't hard. One </a:t>
            </a:r>
            <a:r>
              <a:rPr lang="en-US" sz="3000" b="1" u="sng" dirty="0">
                <a:solidFill>
                  <a:srgbClr val="FEFFFF"/>
                </a:solidFill>
              </a:rPr>
              <a:t>weird</a:t>
            </a:r>
            <a:r>
              <a:rPr lang="en-US" sz="3000" b="1" dirty="0"/>
              <a:t> theory* by 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Bulky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security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reluctant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abvious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exaggerate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amature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variety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mediocre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valid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survive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wierd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prominent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3398" y="29332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مازندران</_x062f__x0627__x0646__x0634__x06af__x0627__x0647_>
    <_x0646__x0648__x0639__x0020__x062d__x06cc__x0637__x0647_ xmlns="12fdc5dc-769e-4543-b10d-fbea3dac4417">سایر موارد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5NN7CDR5NKU2-831-360</_dlc_DocId>
    <_dlc_DocIdUrl xmlns="1047730d-92e1-4018-9084-d932fd3a7f58">
      <Url>http://www.health.gov.ir/hnd/_layouts/DocIdRedir.aspx?ID=5NN7CDR5NKU2-831-360</Url>
      <Description>5NN7CDR5NKU2-831-360</Description>
    </_dlc_DocIdUrl>
  </documentManagement>
</p:properties>
</file>

<file path=customXml/itemProps1.xml><?xml version="1.0" encoding="utf-8"?>
<ds:datastoreItem xmlns:ds="http://schemas.openxmlformats.org/officeDocument/2006/customXml" ds:itemID="{C4D19F1F-4D09-407D-8651-8736BD14C379}"/>
</file>

<file path=customXml/itemProps2.xml><?xml version="1.0" encoding="utf-8"?>
<ds:datastoreItem xmlns:ds="http://schemas.openxmlformats.org/officeDocument/2006/customXml" ds:itemID="{1EAB924D-7023-4CB9-8CE3-36AAD334C24B}"/>
</file>

<file path=customXml/itemProps3.xml><?xml version="1.0" encoding="utf-8"?>
<ds:datastoreItem xmlns:ds="http://schemas.openxmlformats.org/officeDocument/2006/customXml" ds:itemID="{C787995E-7CAD-4103-B09B-8BA264147A5C}"/>
</file>

<file path=customXml/itemProps4.xml><?xml version="1.0" encoding="utf-8"?>
<ds:datastoreItem xmlns:ds="http://schemas.openxmlformats.org/officeDocument/2006/customXml" ds:itemID="{BB52DDC9-A567-4447-8AEB-CAB8D748E74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Microsoft Office PowerPoint</Application>
  <PresentationFormat>Widescreen</PresentationFormat>
  <Paragraphs>199</Paragraphs>
  <Slides>32</Slides>
  <Notes>0</Notes>
  <HiddenSlides>0</HiddenSlides>
  <MMClips>26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B Yagut</vt:lpstr>
      <vt:lpstr>Calibri</vt:lpstr>
      <vt:lpstr>Calibri Light</vt:lpstr>
      <vt:lpstr>Wingdings 3</vt:lpstr>
      <vt:lpstr>Office Theme</vt:lpstr>
      <vt:lpstr>مشخصات سند</vt:lpstr>
      <vt:lpstr>PowerPoint Presentation</vt:lpstr>
      <vt:lpstr>PowerPoint Presentation</vt:lpstr>
      <vt:lpstr>PowerPoint Presentation</vt:lpstr>
      <vt:lpstr>Vocab</vt:lpstr>
      <vt:lpstr>Vocab</vt:lpstr>
      <vt:lpstr>Vocab</vt:lpstr>
      <vt:lpstr>Vocab</vt:lpstr>
      <vt:lpstr>Words in Use </vt:lpstr>
      <vt:lpstr>Words in Use </vt:lpstr>
      <vt:lpstr>Words in Use </vt:lpstr>
      <vt:lpstr>Words in Use 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SA-Zaban Englisi- </dc:title>
  <dc:creator>Windows User</dc:creator>
  <cp:lastModifiedBy>Windows User</cp:lastModifiedBy>
  <cp:revision>4</cp:revision>
  <dcterms:created xsi:type="dcterms:W3CDTF">2020-05-12T09:39:40Z</dcterms:created>
  <dcterms:modified xsi:type="dcterms:W3CDTF">2020-05-12T09:51:25Z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5a5b0362-19f7-464e-b19a-76a39cb8320a</vt:lpwstr>
  </property>
</Properties>
</file>